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58" r:id="rId4"/>
    <p:sldId id="261" r:id="rId5"/>
    <p:sldId id="259" r:id="rId6"/>
    <p:sldId id="260" r:id="rId7"/>
    <p:sldId id="263" r:id="rId8"/>
    <p:sldId id="264" r:id="rId9"/>
    <p:sldId id="266" r:id="rId10"/>
    <p:sldId id="267" r:id="rId11"/>
    <p:sldId id="265" r:id="rId12"/>
    <p:sldId id="269" r:id="rId13"/>
    <p:sldId id="270" r:id="rId14"/>
    <p:sldId id="268"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8" autoAdjust="0"/>
    <p:restoredTop sz="94676"/>
  </p:normalViewPr>
  <p:slideViewPr>
    <p:cSldViewPr snapToGrid="0">
      <p:cViewPr varScale="1">
        <p:scale>
          <a:sx n="68" d="100"/>
          <a:sy n="68" d="100"/>
        </p:scale>
        <p:origin x="81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5DAEAE-68EA-4623-9C2F-4F5634CF2AE8}" type="datetimeFigureOut">
              <a:rPr lang="en-US" smtClean="0"/>
              <a:t>3/7/2019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886F54-0CA0-4363-943F-520B926169AA}" type="slidenum">
              <a:rPr lang="en-US" smtClean="0"/>
              <a:t>‹#›</a:t>
            </a:fld>
            <a:endParaRPr lang="en-US"/>
          </a:p>
        </p:txBody>
      </p:sp>
    </p:spTree>
    <p:extLst>
      <p:ext uri="{BB962C8B-B14F-4D97-AF65-F5344CB8AC3E}">
        <p14:creationId xmlns:p14="http://schemas.microsoft.com/office/powerpoint/2010/main" val="2171141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886F54-0CA0-4363-943F-520B926169AA}" type="slidenum">
              <a:rPr lang="en-US" smtClean="0"/>
              <a:t>5</a:t>
            </a:fld>
            <a:endParaRPr lang="en-US"/>
          </a:p>
        </p:txBody>
      </p:sp>
    </p:spTree>
    <p:extLst>
      <p:ext uri="{BB962C8B-B14F-4D97-AF65-F5344CB8AC3E}">
        <p14:creationId xmlns:p14="http://schemas.microsoft.com/office/powerpoint/2010/main" val="2074182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Polar Vortex</a:t>
            </a:r>
          </a:p>
        </p:txBody>
      </p:sp>
      <p:sp>
        <p:nvSpPr>
          <p:cNvPr id="4" name="Slide Number Placeholder 3"/>
          <p:cNvSpPr>
            <a:spLocks noGrp="1"/>
          </p:cNvSpPr>
          <p:nvPr>
            <p:ph type="sldNum" sz="quarter" idx="5"/>
          </p:nvPr>
        </p:nvSpPr>
        <p:spPr/>
        <p:txBody>
          <a:bodyPr/>
          <a:lstStyle/>
          <a:p>
            <a:fld id="{C7886F54-0CA0-4363-943F-520B926169AA}" type="slidenum">
              <a:rPr lang="en-US" smtClean="0"/>
              <a:t>10</a:t>
            </a:fld>
            <a:endParaRPr lang="en-US"/>
          </a:p>
        </p:txBody>
      </p:sp>
    </p:spTree>
    <p:extLst>
      <p:ext uri="{BB962C8B-B14F-4D97-AF65-F5344CB8AC3E}">
        <p14:creationId xmlns:p14="http://schemas.microsoft.com/office/powerpoint/2010/main" val="573990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886F54-0CA0-4363-943F-520B926169AA}" type="slidenum">
              <a:rPr lang="en-US" smtClean="0"/>
              <a:t>12</a:t>
            </a:fld>
            <a:endParaRPr lang="en-US"/>
          </a:p>
        </p:txBody>
      </p:sp>
    </p:spTree>
    <p:extLst>
      <p:ext uri="{BB962C8B-B14F-4D97-AF65-F5344CB8AC3E}">
        <p14:creationId xmlns:p14="http://schemas.microsoft.com/office/powerpoint/2010/main" val="687236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3/7/2019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3/7/2019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1F6A6-C194-4F0E-9BB7-DB339514856C}"/>
              </a:ext>
            </a:extLst>
          </p:cNvPr>
          <p:cNvSpPr>
            <a:spLocks noGrp="1"/>
          </p:cNvSpPr>
          <p:nvPr>
            <p:ph type="ctrTitle"/>
          </p:nvPr>
        </p:nvSpPr>
        <p:spPr>
          <a:xfrm>
            <a:off x="1126435" y="609601"/>
            <a:ext cx="10018643" cy="3200400"/>
          </a:xfrm>
        </p:spPr>
        <p:txBody>
          <a:bodyPr/>
          <a:lstStyle/>
          <a:p>
            <a:r>
              <a:rPr lang="en-US" dirty="0"/>
              <a:t>City of St. Louis </a:t>
            </a:r>
            <a:br>
              <a:rPr lang="en-US" dirty="0"/>
            </a:br>
            <a:r>
              <a:rPr lang="en-US" dirty="0"/>
              <a:t>Service Requests</a:t>
            </a:r>
          </a:p>
        </p:txBody>
      </p:sp>
      <p:sp>
        <p:nvSpPr>
          <p:cNvPr id="3" name="Subtitle 2">
            <a:extLst>
              <a:ext uri="{FF2B5EF4-FFF2-40B4-BE49-F238E27FC236}">
                <a16:creationId xmlns:a16="http://schemas.microsoft.com/office/drawing/2014/main" id="{CF4EA799-2A5D-4E29-AAD4-BE112D2764C3}"/>
              </a:ext>
            </a:extLst>
          </p:cNvPr>
          <p:cNvSpPr>
            <a:spLocks noGrp="1"/>
          </p:cNvSpPr>
          <p:nvPr>
            <p:ph type="subTitle" idx="1"/>
          </p:nvPr>
        </p:nvSpPr>
        <p:spPr/>
        <p:txBody>
          <a:bodyPr/>
          <a:lstStyle/>
          <a:p>
            <a:r>
              <a:rPr lang="en-US" dirty="0"/>
              <a:t>Project One</a:t>
            </a:r>
          </a:p>
          <a:p>
            <a:r>
              <a:rPr lang="en-US" dirty="0"/>
              <a:t>Data Analytics Bootcamp</a:t>
            </a:r>
          </a:p>
        </p:txBody>
      </p:sp>
    </p:spTree>
    <p:extLst>
      <p:ext uri="{BB962C8B-B14F-4D97-AF65-F5344CB8AC3E}">
        <p14:creationId xmlns:p14="http://schemas.microsoft.com/office/powerpoint/2010/main" val="355134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69CA8-95C0-48ED-82B5-64D6E6113E39}"/>
              </a:ext>
            </a:extLst>
          </p:cNvPr>
          <p:cNvSpPr>
            <a:spLocks noGrp="1"/>
          </p:cNvSpPr>
          <p:nvPr>
            <p:ph type="title"/>
          </p:nvPr>
        </p:nvSpPr>
        <p:spPr/>
        <p:txBody>
          <a:bodyPr>
            <a:normAutofit/>
          </a:bodyPr>
          <a:lstStyle/>
          <a:p>
            <a:pPr algn="ctr"/>
            <a:r>
              <a:rPr lang="en-US" sz="3600" dirty="0">
                <a:solidFill>
                  <a:srgbClr val="5AD0B8"/>
                </a:solidFill>
                <a:effectLst>
                  <a:glow rad="38100">
                    <a:prstClr val="black">
                      <a:lumMod val="65000"/>
                      <a:lumOff val="35000"/>
                      <a:alpha val="40000"/>
                    </a:prstClr>
                  </a:glow>
                  <a:outerShdw blurRad="28575" dist="38100" dir="14040000" algn="tl" rotWithShape="0">
                    <a:srgbClr val="000000">
                      <a:alpha val="25000"/>
                    </a:srgbClr>
                  </a:outerShdw>
                </a:effectLst>
              </a:rPr>
              <a:t>Data Analysis:</a:t>
            </a:r>
            <a:br>
              <a:rPr lang="en-US" dirty="0"/>
            </a:br>
            <a:r>
              <a:rPr lang="en-US" sz="3000" dirty="0">
                <a:solidFill>
                  <a:schemeClr val="tx1"/>
                </a:solidFill>
              </a:rPr>
              <a:t>Are there different rates in overall service requests by month and year</a:t>
            </a:r>
            <a:endParaRPr lang="en-US" dirty="0"/>
          </a:p>
        </p:txBody>
      </p:sp>
      <p:sp>
        <p:nvSpPr>
          <p:cNvPr id="8" name="AutoShape 2" descr="http://localhost:8892/files/Project_One/monthlytemp.png">
            <a:extLst>
              <a:ext uri="{FF2B5EF4-FFF2-40B4-BE49-F238E27FC236}">
                <a16:creationId xmlns:a16="http://schemas.microsoft.com/office/drawing/2014/main" id="{40790C80-7BAC-42A2-9D18-5E20BAEC55AC}"/>
              </a:ext>
            </a:extLst>
          </p:cNvPr>
          <p:cNvSpPr>
            <a:spLocks noGrp="1" noChangeAspect="1" noChangeArrowheads="1"/>
          </p:cNvSpPr>
          <p:nvPr>
            <p:ph idx="1"/>
          </p:nvPr>
        </p:nvSpPr>
        <p:spPr bwMode="auto">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r>
              <a:rPr lang="en-US" dirty="0"/>
              <a:t>The summer months of May – August have a higher number of service requests</a:t>
            </a:r>
          </a:p>
          <a:p>
            <a:pPr lvl="1"/>
            <a:r>
              <a:rPr lang="en-US" dirty="0"/>
              <a:t>Possibly due to more individuals out or damage from the winter weather</a:t>
            </a:r>
          </a:p>
        </p:txBody>
      </p:sp>
      <p:pic>
        <p:nvPicPr>
          <p:cNvPr id="9" name="Picture 8">
            <a:extLst>
              <a:ext uri="{FF2B5EF4-FFF2-40B4-BE49-F238E27FC236}">
                <a16:creationId xmlns:a16="http://schemas.microsoft.com/office/drawing/2014/main" id="{F59A2090-2910-44D4-97D6-5A68C29088C3}"/>
              </a:ext>
            </a:extLst>
          </p:cNvPr>
          <p:cNvPicPr>
            <a:picLocks noChangeAspect="1"/>
          </p:cNvPicPr>
          <p:nvPr/>
        </p:nvPicPr>
        <p:blipFill>
          <a:blip r:embed="rId3"/>
          <a:stretch>
            <a:fillRect/>
          </a:stretch>
        </p:blipFill>
        <p:spPr>
          <a:xfrm>
            <a:off x="569118" y="3962400"/>
            <a:ext cx="11050587" cy="1828800"/>
          </a:xfrm>
          <a:prstGeom prst="rect">
            <a:avLst/>
          </a:prstGeom>
        </p:spPr>
      </p:pic>
    </p:spTree>
    <p:extLst>
      <p:ext uri="{BB962C8B-B14F-4D97-AF65-F5344CB8AC3E}">
        <p14:creationId xmlns:p14="http://schemas.microsoft.com/office/powerpoint/2010/main" val="2574550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75AC5-F194-4B47-8B7C-4338A7A95835}"/>
              </a:ext>
            </a:extLst>
          </p:cNvPr>
          <p:cNvSpPr>
            <a:spLocks noGrp="1"/>
          </p:cNvSpPr>
          <p:nvPr>
            <p:ph type="title"/>
          </p:nvPr>
        </p:nvSpPr>
        <p:spPr/>
        <p:txBody>
          <a:bodyPr>
            <a:normAutofit fontScale="90000"/>
          </a:bodyPr>
          <a:lstStyle/>
          <a:p>
            <a:r>
              <a:rPr lang="en-US" sz="3600" dirty="0">
                <a:solidFill>
                  <a:srgbClr val="5AD0B8"/>
                </a:solidFill>
                <a:effectLst>
                  <a:glow rad="38100">
                    <a:prstClr val="black">
                      <a:lumMod val="65000"/>
                      <a:lumOff val="35000"/>
                      <a:alpha val="40000"/>
                    </a:prstClr>
                  </a:glow>
                  <a:outerShdw blurRad="28575" dist="38100" dir="14040000" algn="tl" rotWithShape="0">
                    <a:srgbClr val="000000">
                      <a:alpha val="25000"/>
                    </a:srgbClr>
                  </a:outerShdw>
                </a:effectLst>
              </a:rPr>
              <a:t>Data Analysis:</a:t>
            </a:r>
            <a:br>
              <a:rPr lang="en-US" sz="2900" dirty="0">
                <a:solidFill>
                  <a:srgbClr val="5AD0B8"/>
                </a:solidFill>
                <a:effectLst>
                  <a:glow rad="38100">
                    <a:prstClr val="black">
                      <a:lumMod val="65000"/>
                      <a:lumOff val="35000"/>
                      <a:alpha val="40000"/>
                    </a:prstClr>
                  </a:glow>
                  <a:outerShdw blurRad="28575" dist="38100" dir="14040000" algn="tl" rotWithShape="0">
                    <a:srgbClr val="000000">
                      <a:alpha val="25000"/>
                    </a:srgbClr>
                  </a:outerShdw>
                </a:effectLst>
              </a:rPr>
            </a:br>
            <a:r>
              <a:rPr lang="en-US" sz="3000" dirty="0">
                <a:solidFill>
                  <a:schemeClr val="tx1"/>
                </a:solidFill>
              </a:rPr>
              <a:t>is there a difference in the type                                       of Pothole Service Request by                                       Year and Overall</a:t>
            </a:r>
            <a:endParaRPr lang="en-US" dirty="0"/>
          </a:p>
        </p:txBody>
      </p:sp>
      <p:pic>
        <p:nvPicPr>
          <p:cNvPr id="4" name="Content Placeholder 3">
            <a:extLst>
              <a:ext uri="{FF2B5EF4-FFF2-40B4-BE49-F238E27FC236}">
                <a16:creationId xmlns:a16="http://schemas.microsoft.com/office/drawing/2014/main" id="{DB43A1BB-2730-4B32-98E2-E4063F7B6CF7}"/>
              </a:ext>
            </a:extLst>
          </p:cNvPr>
          <p:cNvPicPr>
            <a:picLocks noGrp="1" noChangeAspect="1"/>
          </p:cNvPicPr>
          <p:nvPr>
            <p:ph idx="1"/>
          </p:nvPr>
        </p:nvPicPr>
        <p:blipFill>
          <a:blip r:embed="rId2"/>
          <a:stretch>
            <a:fillRect/>
          </a:stretch>
        </p:blipFill>
        <p:spPr>
          <a:xfrm>
            <a:off x="0" y="3733800"/>
            <a:ext cx="4086429" cy="3124200"/>
          </a:xfrm>
          <a:prstGeom prst="rect">
            <a:avLst/>
          </a:prstGeom>
        </p:spPr>
      </p:pic>
      <p:pic>
        <p:nvPicPr>
          <p:cNvPr id="5" name="Picture 4">
            <a:extLst>
              <a:ext uri="{FF2B5EF4-FFF2-40B4-BE49-F238E27FC236}">
                <a16:creationId xmlns:a16="http://schemas.microsoft.com/office/drawing/2014/main" id="{284081C4-7B29-4159-A96F-F850E8B9FA67}"/>
              </a:ext>
            </a:extLst>
          </p:cNvPr>
          <p:cNvPicPr>
            <a:picLocks noChangeAspect="1"/>
          </p:cNvPicPr>
          <p:nvPr/>
        </p:nvPicPr>
        <p:blipFill>
          <a:blip r:embed="rId3"/>
          <a:stretch>
            <a:fillRect/>
          </a:stretch>
        </p:blipFill>
        <p:spPr>
          <a:xfrm>
            <a:off x="4123856" y="3749040"/>
            <a:ext cx="4163929" cy="3151905"/>
          </a:xfrm>
          <a:prstGeom prst="rect">
            <a:avLst/>
          </a:prstGeom>
        </p:spPr>
      </p:pic>
      <p:pic>
        <p:nvPicPr>
          <p:cNvPr id="6" name="Picture 5">
            <a:extLst>
              <a:ext uri="{FF2B5EF4-FFF2-40B4-BE49-F238E27FC236}">
                <a16:creationId xmlns:a16="http://schemas.microsoft.com/office/drawing/2014/main" id="{6F094B71-BAE7-44EA-8170-290732742863}"/>
              </a:ext>
            </a:extLst>
          </p:cNvPr>
          <p:cNvPicPr>
            <a:picLocks noChangeAspect="1"/>
          </p:cNvPicPr>
          <p:nvPr/>
        </p:nvPicPr>
        <p:blipFill>
          <a:blip r:embed="rId4"/>
          <a:stretch>
            <a:fillRect/>
          </a:stretch>
        </p:blipFill>
        <p:spPr>
          <a:xfrm>
            <a:off x="8325213" y="3749040"/>
            <a:ext cx="3865199" cy="3121423"/>
          </a:xfrm>
          <a:prstGeom prst="rect">
            <a:avLst/>
          </a:prstGeom>
        </p:spPr>
      </p:pic>
      <p:pic>
        <p:nvPicPr>
          <p:cNvPr id="7" name="Picture 6">
            <a:extLst>
              <a:ext uri="{FF2B5EF4-FFF2-40B4-BE49-F238E27FC236}">
                <a16:creationId xmlns:a16="http://schemas.microsoft.com/office/drawing/2014/main" id="{657C4747-6614-4360-A01A-0D3B06BF1552}"/>
              </a:ext>
            </a:extLst>
          </p:cNvPr>
          <p:cNvPicPr>
            <a:picLocks noChangeAspect="1"/>
          </p:cNvPicPr>
          <p:nvPr/>
        </p:nvPicPr>
        <p:blipFill>
          <a:blip r:embed="rId5"/>
          <a:stretch>
            <a:fillRect/>
          </a:stretch>
        </p:blipFill>
        <p:spPr>
          <a:xfrm>
            <a:off x="7463185" y="84406"/>
            <a:ext cx="4487045" cy="3603048"/>
          </a:xfrm>
          <a:prstGeom prst="rect">
            <a:avLst/>
          </a:prstGeom>
        </p:spPr>
      </p:pic>
    </p:spTree>
    <p:extLst>
      <p:ext uri="{BB962C8B-B14F-4D97-AF65-F5344CB8AC3E}">
        <p14:creationId xmlns:p14="http://schemas.microsoft.com/office/powerpoint/2010/main" val="519745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170EB-3C77-473B-8AF9-C8DCD60C61D7}"/>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1377B47-3C6E-410F-93D4-812C791E0F44}"/>
              </a:ext>
            </a:extLst>
          </p:cNvPr>
          <p:cNvSpPr>
            <a:spLocks noGrp="1"/>
          </p:cNvSpPr>
          <p:nvPr>
            <p:ph idx="1"/>
          </p:nvPr>
        </p:nvSpPr>
        <p:spPr/>
        <p:txBody>
          <a:bodyPr>
            <a:normAutofit fontScale="70000" lnSpcReduction="20000"/>
          </a:bodyPr>
          <a:lstStyle/>
          <a:p>
            <a:pPr marL="0" indent="0" algn="ctr">
              <a:buNone/>
            </a:pPr>
            <a:r>
              <a:rPr lang="en-US" dirty="0"/>
              <a:t>Are requests submitted to the CSB affected by geography, type, weather, and time of year from 2016 to 2018</a:t>
            </a:r>
          </a:p>
          <a:p>
            <a:pPr marL="0" indent="0" algn="ctr">
              <a:buNone/>
            </a:pPr>
            <a:endParaRPr lang="en-US" dirty="0"/>
          </a:p>
          <a:p>
            <a:r>
              <a:rPr lang="en-US" dirty="0"/>
              <a:t>St. Louis wards had different number of service requests</a:t>
            </a:r>
          </a:p>
          <a:p>
            <a:pPr lvl="1"/>
            <a:r>
              <a:rPr lang="en-US" dirty="0"/>
              <a:t>Ward #7 had approximately 16,000 service requests, while Ward #19 only had about 7,800. Not much can be inferred from those findings alone, but the disparity does give us a basis for further analysis.</a:t>
            </a:r>
          </a:p>
          <a:p>
            <a:pPr lvl="1"/>
            <a:r>
              <a:rPr lang="en-US" dirty="0"/>
              <a:t>Highest number of requests occurred in the downtown area which may be indicative of people traveling to the area for work and entertainment and reporting issues</a:t>
            </a:r>
          </a:p>
          <a:p>
            <a:pPr lvl="1"/>
            <a:r>
              <a:rPr lang="en-US" dirty="0"/>
              <a:t>Service request concerning potholes are most common for residential areas and least common when regarding alleys. Request made for potholes in residential areas are almost twice as likely as request made for major streets; this statistic remains true across all three years of data with the total number of residential related request being 7382 and the total number of request made concerning major streets is 3773.</a:t>
            </a:r>
          </a:p>
          <a:p>
            <a:r>
              <a:rPr lang="en-US" dirty="0"/>
              <a:t>There is a positive relationship between number of service requests and average monthly temperature</a:t>
            </a:r>
          </a:p>
          <a:p>
            <a:pPr lvl="1"/>
            <a:r>
              <a:rPr lang="en-US" dirty="0"/>
              <a:t>The summer months have a higher number of service requests</a:t>
            </a:r>
          </a:p>
          <a:p>
            <a:endParaRPr lang="en-US" dirty="0"/>
          </a:p>
          <a:p>
            <a:endParaRPr lang="en-US" dirty="0"/>
          </a:p>
          <a:p>
            <a:endParaRPr lang="en-US" dirty="0"/>
          </a:p>
        </p:txBody>
      </p:sp>
    </p:spTree>
    <p:extLst>
      <p:ext uri="{BB962C8B-B14F-4D97-AF65-F5344CB8AC3E}">
        <p14:creationId xmlns:p14="http://schemas.microsoft.com/office/powerpoint/2010/main" val="1517676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537B6-0ECB-490C-96E0-7CFE7B7E1874}"/>
              </a:ext>
            </a:extLst>
          </p:cNvPr>
          <p:cNvSpPr>
            <a:spLocks noGrp="1"/>
          </p:cNvSpPr>
          <p:nvPr>
            <p:ph type="title"/>
          </p:nvPr>
        </p:nvSpPr>
        <p:spPr/>
        <p:txBody>
          <a:bodyPr/>
          <a:lstStyle/>
          <a:p>
            <a:r>
              <a:rPr lang="en-US" dirty="0"/>
              <a:t>Additional Analysis</a:t>
            </a:r>
          </a:p>
        </p:txBody>
      </p:sp>
      <p:sp>
        <p:nvSpPr>
          <p:cNvPr id="3" name="Content Placeholder 2">
            <a:extLst>
              <a:ext uri="{FF2B5EF4-FFF2-40B4-BE49-F238E27FC236}">
                <a16:creationId xmlns:a16="http://schemas.microsoft.com/office/drawing/2014/main" id="{9FAF2955-3EB2-49A6-80C2-EE2EBC2998A9}"/>
              </a:ext>
            </a:extLst>
          </p:cNvPr>
          <p:cNvSpPr>
            <a:spLocks noGrp="1"/>
          </p:cNvSpPr>
          <p:nvPr>
            <p:ph idx="1"/>
          </p:nvPr>
        </p:nvSpPr>
        <p:spPr/>
        <p:txBody>
          <a:bodyPr/>
          <a:lstStyle/>
          <a:p>
            <a:r>
              <a:rPr lang="en-US" dirty="0"/>
              <a:t>Using statistics and visualizations: we could test for any relationships between pothole related requests and addresses</a:t>
            </a:r>
          </a:p>
          <a:p>
            <a:r>
              <a:rPr lang="en-US" dirty="0"/>
              <a:t>Does average monthly temperature affect service requests for potholes</a:t>
            </a:r>
          </a:p>
          <a:p>
            <a:r>
              <a:rPr lang="en-US" dirty="0"/>
              <a:t>What was the most common request in every ward</a:t>
            </a:r>
          </a:p>
          <a:p>
            <a:r>
              <a:rPr lang="en-US" dirty="0"/>
              <a:t>How long do service requests take to be closed</a:t>
            </a:r>
          </a:p>
          <a:p>
            <a:endParaRPr lang="en-US" dirty="0"/>
          </a:p>
        </p:txBody>
      </p:sp>
    </p:spTree>
    <p:extLst>
      <p:ext uri="{BB962C8B-B14F-4D97-AF65-F5344CB8AC3E}">
        <p14:creationId xmlns:p14="http://schemas.microsoft.com/office/powerpoint/2010/main" val="2752357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9543D-3EE8-4AFE-95F5-5869A4533B3A}"/>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24E0AC27-6A12-4751-B3C9-95C2137A95B8}"/>
              </a:ext>
            </a:extLst>
          </p:cNvPr>
          <p:cNvSpPr>
            <a:spLocks noGrp="1"/>
          </p:cNvSpPr>
          <p:nvPr>
            <p:ph idx="1"/>
          </p:nvPr>
        </p:nvSpPr>
        <p:spPr/>
        <p:txBody>
          <a:bodyPr/>
          <a:lstStyle/>
          <a:p>
            <a:r>
              <a:rPr lang="en-US" sz="2400" dirty="0"/>
              <a:t>Citizens’ Service Bureau Service Requests:</a:t>
            </a:r>
          </a:p>
          <a:p>
            <a:r>
              <a:rPr lang="en-US" sz="1600" dirty="0"/>
              <a:t>https://www.stlouis-mo.gov/government/departments/public-safety/neighborhood-stabilization-office/citizens-service-bureau/</a:t>
            </a:r>
          </a:p>
          <a:p>
            <a:r>
              <a:rPr lang="en-US" sz="2400" dirty="0"/>
              <a:t>Weather:</a:t>
            </a:r>
          </a:p>
          <a:p>
            <a:r>
              <a:rPr lang="en-US" sz="1600" dirty="0"/>
              <a:t>https://www.weather.gov/media/lsx/climate/stl/temp/temp_stl_monthly_seasonal_averages.pdf</a:t>
            </a:r>
            <a:endParaRPr lang="en-US" dirty="0"/>
          </a:p>
        </p:txBody>
      </p:sp>
    </p:spTree>
    <p:extLst>
      <p:ext uri="{BB962C8B-B14F-4D97-AF65-F5344CB8AC3E}">
        <p14:creationId xmlns:p14="http://schemas.microsoft.com/office/powerpoint/2010/main" val="4161822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EAF18-1622-4BB2-B039-49868FF3896D}"/>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310818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DB820-24E3-4F72-A7E8-CCB8792666FB}"/>
              </a:ext>
            </a:extLst>
          </p:cNvPr>
          <p:cNvSpPr>
            <a:spLocks noGrp="1"/>
          </p:cNvSpPr>
          <p:nvPr>
            <p:ph type="title"/>
          </p:nvPr>
        </p:nvSpPr>
        <p:spPr/>
        <p:txBody>
          <a:bodyPr/>
          <a:lstStyle/>
          <a:p>
            <a:r>
              <a:rPr lang="en-US" dirty="0"/>
              <a:t>Theodore Moreland</a:t>
            </a:r>
            <a:br>
              <a:rPr lang="en-US" dirty="0"/>
            </a:br>
            <a:r>
              <a:rPr lang="en-US" dirty="0"/>
              <a:t>Brian Kramer</a:t>
            </a:r>
            <a:br>
              <a:rPr lang="en-US" dirty="0"/>
            </a:br>
            <a:r>
              <a:rPr lang="en-US" dirty="0"/>
              <a:t>Renee O'Reilly</a:t>
            </a:r>
          </a:p>
        </p:txBody>
      </p:sp>
      <p:pic>
        <p:nvPicPr>
          <p:cNvPr id="1028" name="Picture 4" descr="Image result for stl city picture">
            <a:extLst>
              <a:ext uri="{FF2B5EF4-FFF2-40B4-BE49-F238E27FC236}">
                <a16:creationId xmlns:a16="http://schemas.microsoft.com/office/drawing/2014/main" id="{8B44A813-457C-4BA6-8B38-E62525B1B3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98381" y="2514600"/>
            <a:ext cx="5890437" cy="32654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488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F4FFF-63A8-4004-93A5-5A0186AD4CCA}"/>
              </a:ext>
            </a:extLst>
          </p:cNvPr>
          <p:cNvSpPr>
            <a:spLocks noGrp="1"/>
          </p:cNvSpPr>
          <p:nvPr>
            <p:ph type="title"/>
          </p:nvPr>
        </p:nvSpPr>
        <p:spPr/>
        <p:txBody>
          <a:bodyPr/>
          <a:lstStyle/>
          <a:p>
            <a:r>
              <a:rPr lang="en-US" dirty="0"/>
              <a:t>Project Selection</a:t>
            </a:r>
          </a:p>
        </p:txBody>
      </p:sp>
      <p:sp>
        <p:nvSpPr>
          <p:cNvPr id="3" name="Content Placeholder 2">
            <a:extLst>
              <a:ext uri="{FF2B5EF4-FFF2-40B4-BE49-F238E27FC236}">
                <a16:creationId xmlns:a16="http://schemas.microsoft.com/office/drawing/2014/main" id="{08E72133-F775-4B7B-909D-75E9C409766D}"/>
              </a:ext>
            </a:extLst>
          </p:cNvPr>
          <p:cNvSpPr>
            <a:spLocks noGrp="1"/>
          </p:cNvSpPr>
          <p:nvPr>
            <p:ph idx="1"/>
          </p:nvPr>
        </p:nvSpPr>
        <p:spPr/>
        <p:txBody>
          <a:bodyPr/>
          <a:lstStyle/>
          <a:p>
            <a:r>
              <a:rPr lang="en-US" dirty="0"/>
              <a:t>St. Louis City Service Calls – Citizens’ Service Bureau (CSB) Service Requests</a:t>
            </a:r>
          </a:p>
          <a:p>
            <a:pPr lvl="1"/>
            <a:r>
              <a:rPr lang="en-US" dirty="0"/>
              <a:t>19 Variables</a:t>
            </a:r>
          </a:p>
          <a:p>
            <a:pPr lvl="1"/>
            <a:endParaRPr lang="en-US" dirty="0"/>
          </a:p>
          <a:p>
            <a:r>
              <a:rPr lang="en-US" dirty="0">
                <a:effectLst/>
              </a:rPr>
              <a:t>The Citizens' Service Bureau's (CSB) purpose is to effectively and efficiently register and route city service requests, answer citizen requests for information, and provide City departments with statistics as needed.</a:t>
            </a:r>
            <a:endParaRPr lang="en-US" dirty="0"/>
          </a:p>
          <a:p>
            <a:pPr lvl="1"/>
            <a:endParaRPr lang="en-US" dirty="0"/>
          </a:p>
          <a:p>
            <a:pPr lvl="1"/>
            <a:endParaRPr lang="en-US" dirty="0"/>
          </a:p>
        </p:txBody>
      </p:sp>
    </p:spTree>
    <p:extLst>
      <p:ext uri="{BB962C8B-B14F-4D97-AF65-F5344CB8AC3E}">
        <p14:creationId xmlns:p14="http://schemas.microsoft.com/office/powerpoint/2010/main" val="1042501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49B0-7C55-42C7-9817-B8A77DE0F736}"/>
              </a:ext>
            </a:extLst>
          </p:cNvPr>
          <p:cNvSpPr>
            <a:spLocks noGrp="1"/>
          </p:cNvSpPr>
          <p:nvPr>
            <p:ph type="title"/>
          </p:nvPr>
        </p:nvSpPr>
        <p:spPr/>
        <p:txBody>
          <a:bodyPr>
            <a:normAutofit fontScale="90000"/>
          </a:bodyPr>
          <a:lstStyle/>
          <a:p>
            <a:pPr algn="ctr"/>
            <a:r>
              <a:rPr lang="en-US" dirty="0"/>
              <a:t>Scope of Project:</a:t>
            </a:r>
            <a:br>
              <a:rPr lang="en-US" dirty="0"/>
            </a:br>
            <a:br>
              <a:rPr lang="en-US" sz="2400" dirty="0">
                <a:solidFill>
                  <a:schemeClr val="tx1"/>
                </a:solidFill>
              </a:rPr>
            </a:br>
            <a:r>
              <a:rPr lang="en-US" sz="2700" dirty="0">
                <a:solidFill>
                  <a:schemeClr val="tx1"/>
                </a:solidFill>
              </a:rPr>
              <a:t>Are requests submitted to the CSB affected by geography, type, weather, and time of year from 2016 to 2018</a:t>
            </a:r>
            <a:br>
              <a:rPr lang="en-US" dirty="0"/>
            </a:br>
            <a:endParaRPr lang="en-US" dirty="0"/>
          </a:p>
        </p:txBody>
      </p:sp>
      <p:sp>
        <p:nvSpPr>
          <p:cNvPr id="3" name="Content Placeholder 2">
            <a:extLst>
              <a:ext uri="{FF2B5EF4-FFF2-40B4-BE49-F238E27FC236}">
                <a16:creationId xmlns:a16="http://schemas.microsoft.com/office/drawing/2014/main" id="{E7072836-01D0-4ED4-99C8-CCFEAED0B005}"/>
              </a:ext>
            </a:extLst>
          </p:cNvPr>
          <p:cNvSpPr>
            <a:spLocks noGrp="1"/>
          </p:cNvSpPr>
          <p:nvPr>
            <p:ph idx="1"/>
          </p:nvPr>
        </p:nvSpPr>
        <p:spPr/>
        <p:txBody>
          <a:bodyPr/>
          <a:lstStyle/>
          <a:p>
            <a:r>
              <a:rPr lang="en-US" dirty="0"/>
              <a:t>Research Questions:</a:t>
            </a:r>
          </a:p>
          <a:p>
            <a:pPr lvl="1"/>
            <a:r>
              <a:rPr lang="en-US" dirty="0"/>
              <a:t>Are there different rates in overall service requests across the 28 wards of St. Louis</a:t>
            </a:r>
          </a:p>
          <a:p>
            <a:pPr lvl="1"/>
            <a:r>
              <a:rPr lang="en-US" dirty="0"/>
              <a:t>Are there Certain Areas of the City that have Submitted more Service Requests</a:t>
            </a:r>
          </a:p>
          <a:p>
            <a:pPr lvl="1"/>
            <a:r>
              <a:rPr lang="en-US" dirty="0"/>
              <a:t>Is there a Correlation between Service Requests and Average Monthly Temperature</a:t>
            </a:r>
          </a:p>
          <a:p>
            <a:pPr lvl="1"/>
            <a:r>
              <a:rPr lang="en-US" dirty="0"/>
              <a:t>Are there different rates in overall service requests by month and year</a:t>
            </a:r>
          </a:p>
          <a:p>
            <a:pPr lvl="1"/>
            <a:r>
              <a:rPr lang="en-US" dirty="0"/>
              <a:t>is there a difference in the type of Pothole Service Request by Year and Overall</a:t>
            </a:r>
          </a:p>
          <a:p>
            <a:pPr lvl="1"/>
            <a:endParaRPr lang="en-US" dirty="0"/>
          </a:p>
        </p:txBody>
      </p:sp>
    </p:spTree>
    <p:extLst>
      <p:ext uri="{BB962C8B-B14F-4D97-AF65-F5344CB8AC3E}">
        <p14:creationId xmlns:p14="http://schemas.microsoft.com/office/powerpoint/2010/main" val="3355616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3CBE8-4870-44D8-9308-1D7DCBB8BE42}"/>
              </a:ext>
            </a:extLst>
          </p:cNvPr>
          <p:cNvSpPr>
            <a:spLocks noGrp="1"/>
          </p:cNvSpPr>
          <p:nvPr>
            <p:ph type="title"/>
          </p:nvPr>
        </p:nvSpPr>
        <p:spPr/>
        <p:txBody>
          <a:bodyPr/>
          <a:lstStyle/>
          <a:p>
            <a:r>
              <a:rPr lang="en-US" dirty="0"/>
              <a:t>API vs CSV</a:t>
            </a:r>
          </a:p>
        </p:txBody>
      </p:sp>
      <p:sp>
        <p:nvSpPr>
          <p:cNvPr id="3" name="Content Placeholder 2">
            <a:extLst>
              <a:ext uri="{FF2B5EF4-FFF2-40B4-BE49-F238E27FC236}">
                <a16:creationId xmlns:a16="http://schemas.microsoft.com/office/drawing/2014/main" id="{15BBE1C7-A6AF-446A-8562-132004E930ED}"/>
              </a:ext>
            </a:extLst>
          </p:cNvPr>
          <p:cNvSpPr>
            <a:spLocks noGrp="1"/>
          </p:cNvSpPr>
          <p:nvPr>
            <p:ph idx="1"/>
          </p:nvPr>
        </p:nvSpPr>
        <p:spPr/>
        <p:txBody>
          <a:bodyPr>
            <a:normAutofit/>
          </a:bodyPr>
          <a:lstStyle/>
          <a:p>
            <a:r>
              <a:rPr lang="en-US" dirty="0"/>
              <a:t>API Difficulty</a:t>
            </a:r>
          </a:p>
          <a:p>
            <a:pPr lvl="1"/>
            <a:r>
              <a:rPr lang="en-US" dirty="0"/>
              <a:t>Limitations</a:t>
            </a:r>
          </a:p>
          <a:p>
            <a:pPr lvl="2"/>
            <a:r>
              <a:rPr lang="en-US" dirty="0"/>
              <a:t>1000 rows or 90 days</a:t>
            </a:r>
          </a:p>
          <a:p>
            <a:pPr lvl="2"/>
            <a:endParaRPr lang="en-US" dirty="0"/>
          </a:p>
          <a:p>
            <a:r>
              <a:rPr lang="en-US" dirty="0"/>
              <a:t>CSV Available for each year</a:t>
            </a:r>
          </a:p>
          <a:p>
            <a:pPr lvl="1"/>
            <a:r>
              <a:rPr lang="en-US" dirty="0"/>
              <a:t>2008 – 2018</a:t>
            </a:r>
          </a:p>
          <a:p>
            <a:pPr lvl="1"/>
            <a:r>
              <a:rPr lang="en-US" dirty="0"/>
              <a:t>*Warning – opening CSV in Excel</a:t>
            </a:r>
          </a:p>
          <a:p>
            <a:pPr lvl="2"/>
            <a:endParaRPr lang="en-US" dirty="0"/>
          </a:p>
        </p:txBody>
      </p:sp>
    </p:spTree>
    <p:extLst>
      <p:ext uri="{BB962C8B-B14F-4D97-AF65-F5344CB8AC3E}">
        <p14:creationId xmlns:p14="http://schemas.microsoft.com/office/powerpoint/2010/main" val="2850897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EB9A3-DD92-4472-AE19-B6F20EADB054}"/>
              </a:ext>
            </a:extLst>
          </p:cNvPr>
          <p:cNvSpPr>
            <a:spLocks noGrp="1"/>
          </p:cNvSpPr>
          <p:nvPr>
            <p:ph type="title"/>
          </p:nvPr>
        </p:nvSpPr>
        <p:spPr/>
        <p:txBody>
          <a:bodyPr/>
          <a:lstStyle/>
          <a:p>
            <a:r>
              <a:rPr lang="en-US" dirty="0"/>
              <a:t>Cleaning the </a:t>
            </a:r>
            <a:r>
              <a:rPr lang="en-US" dirty="0" err="1"/>
              <a:t>DAta</a:t>
            </a:r>
            <a:endParaRPr lang="en-US" dirty="0"/>
          </a:p>
        </p:txBody>
      </p:sp>
      <p:sp>
        <p:nvSpPr>
          <p:cNvPr id="3" name="Content Placeholder 2">
            <a:extLst>
              <a:ext uri="{FF2B5EF4-FFF2-40B4-BE49-F238E27FC236}">
                <a16:creationId xmlns:a16="http://schemas.microsoft.com/office/drawing/2014/main" id="{5EE4B4D6-127B-41F5-B50F-13BE8B13DFEA}"/>
              </a:ext>
            </a:extLst>
          </p:cNvPr>
          <p:cNvSpPr>
            <a:spLocks noGrp="1"/>
          </p:cNvSpPr>
          <p:nvPr>
            <p:ph idx="1"/>
          </p:nvPr>
        </p:nvSpPr>
        <p:spPr>
          <a:xfrm>
            <a:off x="1141413" y="1977657"/>
            <a:ext cx="9905998" cy="3813544"/>
          </a:xfrm>
        </p:spPr>
        <p:txBody>
          <a:bodyPr/>
          <a:lstStyle/>
          <a:p>
            <a:r>
              <a:rPr lang="en-US" dirty="0"/>
              <a:t>Deleting and Removing Non-essential Data </a:t>
            </a:r>
          </a:p>
          <a:p>
            <a:pPr lvl="1"/>
            <a:r>
              <a:rPr lang="en-US" dirty="0"/>
              <a:t>356304 - rows to begin           247169 - rows after cleaning</a:t>
            </a:r>
          </a:p>
          <a:p>
            <a:pPr lvl="1"/>
            <a:r>
              <a:rPr lang="en-US" dirty="0"/>
              <a:t>Columns and N/A</a:t>
            </a:r>
          </a:p>
          <a:p>
            <a:pPr lvl="1"/>
            <a:r>
              <a:rPr lang="en-US" dirty="0"/>
              <a:t>Rows</a:t>
            </a:r>
          </a:p>
          <a:p>
            <a:pPr lvl="1"/>
            <a:endParaRPr lang="en-US" dirty="0"/>
          </a:p>
          <a:p>
            <a:pPr marL="457200" lvl="1" indent="0">
              <a:buNone/>
            </a:pPr>
            <a:endParaRPr lang="en-US" dirty="0"/>
          </a:p>
          <a:p>
            <a:pPr lvl="1"/>
            <a:r>
              <a:rPr lang="en-US" dirty="0"/>
              <a:t>Formatting</a:t>
            </a:r>
          </a:p>
          <a:p>
            <a:pPr lvl="2"/>
            <a:r>
              <a:rPr lang="en-US" dirty="0"/>
              <a:t>Rows</a:t>
            </a:r>
          </a:p>
          <a:p>
            <a:pPr lvl="2"/>
            <a:r>
              <a:rPr lang="en-US" dirty="0"/>
              <a:t>Columns </a:t>
            </a:r>
          </a:p>
        </p:txBody>
      </p:sp>
      <p:pic>
        <p:nvPicPr>
          <p:cNvPr id="4" name="Picture 3">
            <a:extLst>
              <a:ext uri="{FF2B5EF4-FFF2-40B4-BE49-F238E27FC236}">
                <a16:creationId xmlns:a16="http://schemas.microsoft.com/office/drawing/2014/main" id="{C222365B-23DC-4352-9696-D1B7D710417D}"/>
              </a:ext>
            </a:extLst>
          </p:cNvPr>
          <p:cNvPicPr>
            <a:picLocks noChangeAspect="1"/>
          </p:cNvPicPr>
          <p:nvPr/>
        </p:nvPicPr>
        <p:blipFill>
          <a:blip r:embed="rId2"/>
          <a:stretch>
            <a:fillRect/>
          </a:stretch>
        </p:blipFill>
        <p:spPr>
          <a:xfrm>
            <a:off x="3784496" y="3467041"/>
            <a:ext cx="7834039" cy="1371719"/>
          </a:xfrm>
          <a:prstGeom prst="rect">
            <a:avLst/>
          </a:prstGeom>
        </p:spPr>
      </p:pic>
      <p:pic>
        <p:nvPicPr>
          <p:cNvPr id="6" name="Picture 5">
            <a:extLst>
              <a:ext uri="{FF2B5EF4-FFF2-40B4-BE49-F238E27FC236}">
                <a16:creationId xmlns:a16="http://schemas.microsoft.com/office/drawing/2014/main" id="{9BB096A1-7B4A-4E4E-86C3-DD0455BFF3A3}"/>
              </a:ext>
            </a:extLst>
          </p:cNvPr>
          <p:cNvPicPr>
            <a:picLocks noChangeAspect="1"/>
          </p:cNvPicPr>
          <p:nvPr/>
        </p:nvPicPr>
        <p:blipFill>
          <a:blip r:embed="rId3"/>
          <a:stretch>
            <a:fillRect/>
          </a:stretch>
        </p:blipFill>
        <p:spPr>
          <a:xfrm>
            <a:off x="4267422" y="5000626"/>
            <a:ext cx="6038850" cy="1581150"/>
          </a:xfrm>
          <a:prstGeom prst="rect">
            <a:avLst/>
          </a:prstGeom>
        </p:spPr>
      </p:pic>
    </p:spTree>
    <p:extLst>
      <p:ext uri="{BB962C8B-B14F-4D97-AF65-F5344CB8AC3E}">
        <p14:creationId xmlns:p14="http://schemas.microsoft.com/office/powerpoint/2010/main" val="1604603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38014-984C-462A-83DC-C333FCABCDBA}"/>
              </a:ext>
            </a:extLst>
          </p:cNvPr>
          <p:cNvSpPr>
            <a:spLocks noGrp="1"/>
          </p:cNvSpPr>
          <p:nvPr>
            <p:ph type="title"/>
          </p:nvPr>
        </p:nvSpPr>
        <p:spPr/>
        <p:txBody>
          <a:bodyPr>
            <a:normAutofit/>
          </a:bodyPr>
          <a:lstStyle/>
          <a:p>
            <a:pPr algn="ctr"/>
            <a:r>
              <a:rPr lang="en-US" dirty="0"/>
              <a:t>Data Analysis:</a:t>
            </a:r>
            <a:br>
              <a:rPr lang="en-US" dirty="0"/>
            </a:br>
            <a:r>
              <a:rPr lang="en-US" sz="2700" dirty="0">
                <a:solidFill>
                  <a:schemeClr val="tx1"/>
                </a:solidFill>
              </a:rPr>
              <a:t>Are there different rates in overall service requests across the 28 wards of St. Louis</a:t>
            </a:r>
            <a:endParaRPr lang="en-US" dirty="0"/>
          </a:p>
        </p:txBody>
      </p:sp>
      <p:pic>
        <p:nvPicPr>
          <p:cNvPr id="4" name="Content Placeholder 3">
            <a:extLst>
              <a:ext uri="{FF2B5EF4-FFF2-40B4-BE49-F238E27FC236}">
                <a16:creationId xmlns:a16="http://schemas.microsoft.com/office/drawing/2014/main" id="{A69EB85F-7C95-4F7A-AA9E-29B9EEAA676F}"/>
              </a:ext>
            </a:extLst>
          </p:cNvPr>
          <p:cNvPicPr>
            <a:picLocks noGrp="1" noChangeAspect="1"/>
          </p:cNvPicPr>
          <p:nvPr>
            <p:ph idx="1"/>
          </p:nvPr>
        </p:nvPicPr>
        <p:blipFill>
          <a:blip r:embed="rId2"/>
          <a:stretch>
            <a:fillRect/>
          </a:stretch>
        </p:blipFill>
        <p:spPr>
          <a:xfrm>
            <a:off x="2297724" y="2514600"/>
            <a:ext cx="7934440" cy="3873362"/>
          </a:xfrm>
          <a:prstGeom prst="rect">
            <a:avLst/>
          </a:prstGeom>
        </p:spPr>
      </p:pic>
    </p:spTree>
    <p:extLst>
      <p:ext uri="{BB962C8B-B14F-4D97-AF65-F5344CB8AC3E}">
        <p14:creationId xmlns:p14="http://schemas.microsoft.com/office/powerpoint/2010/main" val="2873561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6EA90-69C6-4EEF-B666-087924A2E3C1}"/>
              </a:ext>
            </a:extLst>
          </p:cNvPr>
          <p:cNvSpPr>
            <a:spLocks noGrp="1"/>
          </p:cNvSpPr>
          <p:nvPr>
            <p:ph type="title"/>
          </p:nvPr>
        </p:nvSpPr>
        <p:spPr/>
        <p:txBody>
          <a:bodyPr>
            <a:normAutofit/>
          </a:bodyPr>
          <a:lstStyle/>
          <a:p>
            <a:pPr algn="ctr"/>
            <a:r>
              <a:rPr lang="en-US" sz="3600" dirty="0"/>
              <a:t>Data Analysis:</a:t>
            </a:r>
            <a:br>
              <a:rPr lang="en-US" dirty="0"/>
            </a:br>
            <a:r>
              <a:rPr lang="en-US" sz="3000" dirty="0">
                <a:solidFill>
                  <a:schemeClr val="tx1"/>
                </a:solidFill>
              </a:rPr>
              <a:t>Are there Certain Areas of the City that have Submitted more Service Requests</a:t>
            </a:r>
            <a:endParaRPr lang="en-US" dirty="0"/>
          </a:p>
        </p:txBody>
      </p:sp>
      <p:sp>
        <p:nvSpPr>
          <p:cNvPr id="3" name="Content Placeholder 2">
            <a:extLst>
              <a:ext uri="{FF2B5EF4-FFF2-40B4-BE49-F238E27FC236}">
                <a16:creationId xmlns:a16="http://schemas.microsoft.com/office/drawing/2014/main" id="{52A0D575-7B1A-4C7B-8A3F-9480B287D19A}"/>
              </a:ext>
            </a:extLst>
          </p:cNvPr>
          <p:cNvSpPr>
            <a:spLocks noGrp="1"/>
          </p:cNvSpPr>
          <p:nvPr>
            <p:ph idx="1"/>
          </p:nvPr>
        </p:nvSpPr>
        <p:spPr>
          <a:xfrm>
            <a:off x="1141413" y="2666999"/>
            <a:ext cx="3966790" cy="3124201"/>
          </a:xfrm>
        </p:spPr>
        <p:txBody>
          <a:bodyPr>
            <a:normAutofit lnSpcReduction="10000"/>
          </a:bodyPr>
          <a:lstStyle/>
          <a:p>
            <a:r>
              <a:rPr lang="en-US" dirty="0"/>
              <a:t>Requests by Ward</a:t>
            </a:r>
          </a:p>
          <a:p>
            <a:pPr lvl="1"/>
            <a:r>
              <a:rPr lang="en-US" dirty="0"/>
              <a:t>The heat map shows the highest concentration of requests in downtown St. louis and directly south of the city.</a:t>
            </a:r>
          </a:p>
          <a:p>
            <a:pPr lvl="1"/>
            <a:r>
              <a:rPr lang="en-US" dirty="0"/>
              <a:t>The figure also shows a weak line running north/south and might indicate request along </a:t>
            </a:r>
            <a:r>
              <a:rPr lang="en-US" dirty="0" err="1"/>
              <a:t>Kingshighway</a:t>
            </a:r>
            <a:r>
              <a:rPr lang="en-US" dirty="0"/>
              <a:t>.</a:t>
            </a:r>
          </a:p>
          <a:p>
            <a:pPr lvl="1"/>
            <a:endParaRPr lang="en-US" dirty="0"/>
          </a:p>
        </p:txBody>
      </p:sp>
      <p:pic>
        <p:nvPicPr>
          <p:cNvPr id="5" name="Picture 4">
            <a:extLst>
              <a:ext uri="{FF2B5EF4-FFF2-40B4-BE49-F238E27FC236}">
                <a16:creationId xmlns:a16="http://schemas.microsoft.com/office/drawing/2014/main" id="{AF809111-3DB1-D14C-A076-A2C30A4E0E6B}"/>
              </a:ext>
            </a:extLst>
          </p:cNvPr>
          <p:cNvPicPr>
            <a:picLocks noChangeAspect="1"/>
          </p:cNvPicPr>
          <p:nvPr/>
        </p:nvPicPr>
        <p:blipFill>
          <a:blip r:embed="rId2"/>
          <a:stretch>
            <a:fillRect/>
          </a:stretch>
        </p:blipFill>
        <p:spPr>
          <a:xfrm>
            <a:off x="5108203" y="2514600"/>
            <a:ext cx="6519787" cy="4072597"/>
          </a:xfrm>
          <a:prstGeom prst="rect">
            <a:avLst/>
          </a:prstGeom>
        </p:spPr>
      </p:pic>
    </p:spTree>
    <p:extLst>
      <p:ext uri="{BB962C8B-B14F-4D97-AF65-F5344CB8AC3E}">
        <p14:creationId xmlns:p14="http://schemas.microsoft.com/office/powerpoint/2010/main" val="2483707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1731-2D82-4984-AAB0-73519CEBF537}"/>
              </a:ext>
            </a:extLst>
          </p:cNvPr>
          <p:cNvSpPr>
            <a:spLocks noGrp="1"/>
          </p:cNvSpPr>
          <p:nvPr>
            <p:ph type="title"/>
          </p:nvPr>
        </p:nvSpPr>
        <p:spPr/>
        <p:txBody>
          <a:bodyPr>
            <a:normAutofit/>
          </a:bodyPr>
          <a:lstStyle/>
          <a:p>
            <a:pPr algn="ctr"/>
            <a:r>
              <a:rPr lang="en-US" sz="3600" dirty="0">
                <a:solidFill>
                  <a:srgbClr val="5AD0B8"/>
                </a:solidFill>
                <a:effectLst>
                  <a:glow rad="38100">
                    <a:prstClr val="black">
                      <a:lumMod val="65000"/>
                      <a:lumOff val="35000"/>
                      <a:alpha val="40000"/>
                    </a:prstClr>
                  </a:glow>
                  <a:outerShdw blurRad="28575" dist="38100" dir="14040000" algn="tl" rotWithShape="0">
                    <a:srgbClr val="000000">
                      <a:alpha val="25000"/>
                    </a:srgbClr>
                  </a:outerShdw>
                </a:effectLst>
              </a:rPr>
              <a:t>Data Analysis:</a:t>
            </a:r>
            <a:br>
              <a:rPr lang="en-US" dirty="0"/>
            </a:br>
            <a:r>
              <a:rPr lang="en-US" sz="3000" dirty="0">
                <a:solidFill>
                  <a:schemeClr val="tx1"/>
                </a:solidFill>
              </a:rPr>
              <a:t>Is there a Correlation between Service Requests and Average Monthly Temperature</a:t>
            </a:r>
            <a:endParaRPr lang="en-US" dirty="0"/>
          </a:p>
        </p:txBody>
      </p:sp>
      <p:sp>
        <p:nvSpPr>
          <p:cNvPr id="3" name="Content Placeholder 2">
            <a:extLst>
              <a:ext uri="{FF2B5EF4-FFF2-40B4-BE49-F238E27FC236}">
                <a16:creationId xmlns:a16="http://schemas.microsoft.com/office/drawing/2014/main" id="{6E9B1044-D437-445B-A8F3-E3AB810A5161}"/>
              </a:ext>
            </a:extLst>
          </p:cNvPr>
          <p:cNvSpPr>
            <a:spLocks noGrp="1"/>
          </p:cNvSpPr>
          <p:nvPr>
            <p:ph idx="1"/>
          </p:nvPr>
        </p:nvSpPr>
        <p:spPr/>
        <p:txBody>
          <a:bodyPr/>
          <a:lstStyle/>
          <a:p>
            <a:r>
              <a:rPr lang="en-US" dirty="0"/>
              <a:t>Positive Correlation - </a:t>
            </a:r>
            <a:r>
              <a:rPr lang="en-US" dirty="0">
                <a:effectLst/>
              </a:rPr>
              <a:t>0.88</a:t>
            </a:r>
            <a:endParaRPr lang="en-US" dirty="0"/>
          </a:p>
          <a:p>
            <a:r>
              <a:rPr lang="en-US" dirty="0"/>
              <a:t>As the temperature increases                                                                                    the number of service requests                                                                        increases </a:t>
            </a:r>
          </a:p>
        </p:txBody>
      </p:sp>
      <p:pic>
        <p:nvPicPr>
          <p:cNvPr id="5" name="Picture 4">
            <a:extLst>
              <a:ext uri="{FF2B5EF4-FFF2-40B4-BE49-F238E27FC236}">
                <a16:creationId xmlns:a16="http://schemas.microsoft.com/office/drawing/2014/main" id="{A525E1D4-B46C-4D2E-853F-FE60C7A865D7}"/>
              </a:ext>
            </a:extLst>
          </p:cNvPr>
          <p:cNvPicPr>
            <a:picLocks noChangeAspect="1"/>
          </p:cNvPicPr>
          <p:nvPr/>
        </p:nvPicPr>
        <p:blipFill>
          <a:blip r:embed="rId2"/>
          <a:stretch>
            <a:fillRect/>
          </a:stretch>
        </p:blipFill>
        <p:spPr>
          <a:xfrm>
            <a:off x="5581524" y="2666999"/>
            <a:ext cx="5689965" cy="3793310"/>
          </a:xfrm>
          <a:prstGeom prst="rect">
            <a:avLst/>
          </a:prstGeom>
        </p:spPr>
      </p:pic>
    </p:spTree>
    <p:extLst>
      <p:ext uri="{BB962C8B-B14F-4D97-AF65-F5344CB8AC3E}">
        <p14:creationId xmlns:p14="http://schemas.microsoft.com/office/powerpoint/2010/main" val="24520643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0F262FD6-3409-4039-A531-64BD4D2F99E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283</TotalTime>
  <Words>595</Words>
  <Application>Microsoft Office PowerPoint</Application>
  <PresentationFormat>Widescreen</PresentationFormat>
  <Paragraphs>71</Paragraphs>
  <Slides>15</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Mesh</vt:lpstr>
      <vt:lpstr>City of St. Louis  Service Requests</vt:lpstr>
      <vt:lpstr>Theodore Moreland Brian Kramer Renee O'Reilly</vt:lpstr>
      <vt:lpstr>Project Selection</vt:lpstr>
      <vt:lpstr>Scope of Project:  Are requests submitted to the CSB affected by geography, type, weather, and time of year from 2016 to 2018 </vt:lpstr>
      <vt:lpstr>API vs CSV</vt:lpstr>
      <vt:lpstr>Cleaning the DAta</vt:lpstr>
      <vt:lpstr>Data Analysis: Are there different rates in overall service requests across the 28 wards of St. Louis</vt:lpstr>
      <vt:lpstr>Data Analysis: Are there Certain Areas of the City that have Submitted more Service Requests</vt:lpstr>
      <vt:lpstr>Data Analysis: Is there a Correlation between Service Requests and Average Monthly Temperature</vt:lpstr>
      <vt:lpstr>Data Analysis: Are there different rates in overall service requests by month and year</vt:lpstr>
      <vt:lpstr>Data Analysis: is there a difference in the type                                       of Pothole Service Request by                                       Year and Overall</vt:lpstr>
      <vt:lpstr>Conclusions</vt:lpstr>
      <vt:lpstr>Additional Analysis</vt:lpstr>
      <vt:lpstr>Sources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City of St. Louis  Service Requests</dc:title>
  <dc:creator>Kevin O'Reilly</dc:creator>
  <cp:lastModifiedBy>Kevin O'Reilly</cp:lastModifiedBy>
  <cp:revision>26</cp:revision>
  <dcterms:created xsi:type="dcterms:W3CDTF">2019-03-06T00:38:56Z</dcterms:created>
  <dcterms:modified xsi:type="dcterms:W3CDTF">2019-03-08T02:52:48Z</dcterms:modified>
</cp:coreProperties>
</file>

<file path=docProps/thumbnail.jpeg>
</file>